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sap"/>
      <p:regular r:id="rId24"/>
      <p:bold r:id="rId25"/>
      <p:italic r:id="rId26"/>
      <p:boldItalic r:id="rId27"/>
    </p:embeddedFont>
    <p:embeddedFont>
      <p:font typeface="Noto Sans JP"/>
      <p:regular r:id="rId28"/>
      <p:bold r:id="rId29"/>
    </p:embeddedFont>
    <p:embeddedFont>
      <p:font typeface="M PLUS 1 Medium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sap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sap-italic.fntdata"/><Relationship Id="rId25" Type="http://schemas.openxmlformats.org/officeDocument/2006/relationships/font" Target="fonts/Asap-bold.fntdata"/><Relationship Id="rId28" Type="http://schemas.openxmlformats.org/officeDocument/2006/relationships/font" Target="fonts/NotoSansJP-regular.fntdata"/><Relationship Id="rId27" Type="http://schemas.openxmlformats.org/officeDocument/2006/relationships/font" Target="fonts/Asap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otoSansJP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PLUS1Medium-bold.fntdata"/><Relationship Id="rId30" Type="http://schemas.openxmlformats.org/officeDocument/2006/relationships/font" Target="fonts/MPLUS1Medium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76c8afcd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76c8afcd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76c8afcd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76c8afcd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76c8afcd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76c8afcd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76c8afcd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76c8afcd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76c8afcd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76c8afcd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76c8afcd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76c8afcd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76c8afcd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76c8afcd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76c8afcd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c76c8afcd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76c8afcd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76c8afcd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76c8afc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76c8afc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76c8afc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76c8afc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76c8afc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76c8afc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76c8afc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76c8afc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76c8afcd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76c8afcd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76c8afc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76c8afc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76c8afcd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76c8afcd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76c8afcd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76c8afcd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69225" y="392074"/>
            <a:ext cx="8442600" cy="4372800"/>
            <a:chOff x="369225" y="392074"/>
            <a:chExt cx="8442600" cy="4372800"/>
          </a:xfrm>
        </p:grpSpPr>
        <p:pic>
          <p:nvPicPr>
            <p:cNvPr id="55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1672" y="392075"/>
              <a:ext cx="3500152" cy="4372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13"/>
            <p:cNvSpPr/>
            <p:nvPr/>
          </p:nvSpPr>
          <p:spPr>
            <a:xfrm>
              <a:off x="369225" y="2127525"/>
              <a:ext cx="3173100" cy="835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369225" y="392074"/>
              <a:ext cx="8442600" cy="4372800"/>
            </a:xfrm>
            <a:prstGeom prst="rect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>
              <a:off x="770167" y="1651350"/>
              <a:ext cx="4270500" cy="18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000">
                  <a:latin typeface="Noto Sans JP"/>
                  <a:ea typeface="Noto Sans JP"/>
                  <a:cs typeface="Noto Sans JP"/>
                  <a:sym typeface="Noto Sans JP"/>
                </a:rPr>
                <a:t>C語言基礎</a:t>
              </a:r>
              <a:endParaRPr sz="3000">
                <a:solidFill>
                  <a:srgbClr val="000000"/>
                </a:solidFill>
                <a:latin typeface="M PLUS 1 Medium"/>
                <a:ea typeface="M PLUS 1 Medium"/>
                <a:cs typeface="M PLUS 1 Medium"/>
                <a:sym typeface="M PLUS 1 Medium"/>
              </a:endParaRPr>
            </a:p>
          </p:txBody>
        </p:sp>
        <p:sp>
          <p:nvSpPr>
            <p:cNvPr id="59" name="Google Shape;59;p13"/>
            <p:cNvSpPr txBox="1"/>
            <p:nvPr/>
          </p:nvSpPr>
          <p:spPr>
            <a:xfrm>
              <a:off x="620025" y="3193750"/>
              <a:ext cx="17382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講師：</a:t>
              </a:r>
              <a:r>
                <a:rPr b="1"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炒飯</a:t>
              </a:r>
              <a:endParaRPr b="1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" name="Google Shape;60;p13"/>
            <p:cNvSpPr txBox="1"/>
            <p:nvPr/>
          </p:nvSpPr>
          <p:spPr>
            <a:xfrm>
              <a:off x="620025" y="1352100"/>
              <a:ext cx="4570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新知所網 NKFW 第三週</a:t>
              </a:r>
              <a:endParaRPr b="1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基本語法</a:t>
            </a:r>
            <a:r>
              <a:rPr b="1" lang="zh-TW" sz="242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b="1" lang="zh-TW" sz="242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函數（Function）</a:t>
            </a:r>
            <a:endParaRPr b="1" sz="242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11700" y="1152475"/>
            <a:ext cx="4260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定義函數：</a:t>
            </a:r>
            <a:endParaRPr sz="72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595959"/>
                </a:solidFill>
              </a:rPr>
              <a:t>	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4523500" y="1152475"/>
            <a:ext cx="4260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使用函數：</a:t>
            </a:r>
            <a:endParaRPr sz="72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595959"/>
                </a:solidFill>
              </a:rPr>
              <a:t>	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17019" l="10785" r="27048" t="60911"/>
          <a:stretch/>
        </p:blipFill>
        <p:spPr>
          <a:xfrm>
            <a:off x="311700" y="1620275"/>
            <a:ext cx="3286175" cy="113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58205" l="11599" r="11019" t="21978"/>
          <a:stretch/>
        </p:blipFill>
        <p:spPr>
          <a:xfrm>
            <a:off x="4572000" y="1669050"/>
            <a:ext cx="4163301" cy="10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/>
          <p:nvPr/>
        </p:nvSpPr>
        <p:spPr>
          <a:xfrm>
            <a:off x="311700" y="3357850"/>
            <a:ext cx="1511400" cy="1326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函數</a:t>
            </a:r>
            <a:endParaRPr sz="20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（筆）</a:t>
            </a:r>
            <a:endParaRPr sz="20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2878175" y="3357850"/>
            <a:ext cx="1902900" cy="1326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呼叫函數</a:t>
            </a:r>
            <a:endParaRPr sz="17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</a:t>
            </a:r>
            <a:endParaRPr sz="17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傳入值</a:t>
            </a:r>
            <a:endParaRPr sz="17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（指定用左手或</a:t>
            </a:r>
            <a:endParaRPr sz="17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右手握筆）</a:t>
            </a:r>
            <a:endParaRPr sz="17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1997238" y="3765550"/>
            <a:ext cx="706800" cy="5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5836150" y="3357850"/>
            <a:ext cx="2245500" cy="1326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獲得執行結果</a:t>
            </a:r>
            <a:endParaRPr sz="20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（字被寫出來）</a:t>
            </a:r>
            <a:endParaRPr sz="20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4955200" y="3765550"/>
            <a:ext cx="706800" cy="5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基本語法</a:t>
            </a:r>
            <a:r>
              <a:rPr b="1" lang="zh-TW" sz="242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b="1" lang="zh-TW" sz="242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函數（Function）</a:t>
            </a:r>
            <a:endParaRPr b="1" sz="242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18919" l="10785" r="27048" t="60910"/>
          <a:stretch/>
        </p:blipFill>
        <p:spPr>
          <a:xfrm>
            <a:off x="311700" y="1114600"/>
            <a:ext cx="3286175" cy="10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58205" l="11599" r="11019" t="21978"/>
          <a:stretch/>
        </p:blipFill>
        <p:spPr>
          <a:xfrm>
            <a:off x="3919550" y="1114588"/>
            <a:ext cx="4163301" cy="10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 rot="-5400000">
            <a:off x="5545750" y="2041250"/>
            <a:ext cx="694800" cy="34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 rot="5400000">
            <a:off x="1053524" y="1042775"/>
            <a:ext cx="411300" cy="36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311700" y="2248925"/>
            <a:ext cx="77712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規則：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●"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呼叫函數的時候，必須和定義時的名字一樣（白色箭頭）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○"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定義函數的時候，名字可以任意取。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●"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定義函數的回傳值類型（青色箭頭）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○"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可理解爲你寫字想要得到什麽結果（回傳值），根據需要的回傳值來定義函數類型。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●"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呼叫函數的時候，必須傳入函數定義時所規定的傳入值（黃色箭頭）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○"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可理解爲指令如何執行（用左手或右手握筆，需要呼叫函數時聲明）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●"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函數特有類型-- void ， void 類型的函數不回傳任何值。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" name="Google Shape;162;p23"/>
          <p:cNvSpPr/>
          <p:nvPr/>
        </p:nvSpPr>
        <p:spPr>
          <a:xfrm rot="5400000">
            <a:off x="401224" y="1042775"/>
            <a:ext cx="411300" cy="36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 rot="-5400000">
            <a:off x="2151974" y="1684525"/>
            <a:ext cx="411300" cy="36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 rot="-5400000">
            <a:off x="6468575" y="1890500"/>
            <a:ext cx="325500" cy="27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20">
                <a:latin typeface="Microsoft JhengHei"/>
                <a:ea typeface="Microsoft JhengHei"/>
                <a:cs typeface="Microsoft JhengHei"/>
                <a:sym typeface="Microsoft JhengHei"/>
              </a:rPr>
              <a:t>內建函數</a:t>
            </a:r>
            <a:endParaRPr b="1" sz="242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11700" y="1047038"/>
            <a:ext cx="85206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29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有很多複雜又常用且重要的函數都在 C 語言的内建函式庫裡面被定義。</a:t>
            </a:r>
            <a:endParaRPr sz="1629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29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呼叫内建函數時的注意事項：</a:t>
            </a:r>
            <a:endParaRPr sz="1629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2105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30"/>
              <a:buChar char="●"/>
            </a:pPr>
            <a:r>
              <a:rPr lang="zh-TW" sz="1629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需要保證呼叫函數時，名字與内建函式庫所定義的函數名字</a:t>
            </a:r>
            <a:r>
              <a:rPr b="1" lang="zh-TW" sz="1629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一模一樣。</a:t>
            </a:r>
            <a:endParaRPr b="1" sz="1629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210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Font typeface="Microsoft JhengHei"/>
              <a:buChar char="●"/>
            </a:pPr>
            <a:r>
              <a:rPr lang="zh-TW" sz="1629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需要確保函數的傳入值與内建函式庫定義的相同數據類型。</a:t>
            </a:r>
            <a:endParaRPr sz="1629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311700" y="2823350"/>
            <a:ext cx="778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 Serial Monitor 為例子，想要呼叫 Serial Monitor 並使用，需要知道函數的名字和傳入值：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53573" l="30139" r="51784" t="32268"/>
          <a:stretch/>
        </p:blipFill>
        <p:spPr>
          <a:xfrm>
            <a:off x="415450" y="3594650"/>
            <a:ext cx="3034027" cy="133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4572000" y="3594675"/>
            <a:ext cx="3033900" cy="5727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Serial.print();</a:t>
            </a:r>
            <a:endParaRPr sz="16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 Monitor定義的功能</a:t>
            </a:r>
            <a:endParaRPr sz="16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4" name="Google Shape;174;p24"/>
          <p:cNvSpPr/>
          <p:nvPr/>
        </p:nvSpPr>
        <p:spPr>
          <a:xfrm rot="10800000">
            <a:off x="3112450" y="3810100"/>
            <a:ext cx="1359300" cy="22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4572000" y="4346450"/>
            <a:ext cx="3033900" cy="4134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Arduino.h函式庫中的延遲方法</a:t>
            </a:r>
            <a:endParaRPr sz="16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6" name="Google Shape;176;p24"/>
          <p:cNvSpPr/>
          <p:nvPr/>
        </p:nvSpPr>
        <p:spPr>
          <a:xfrm rot="10800000">
            <a:off x="1731250" y="4454450"/>
            <a:ext cx="27405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/>
        </p:nvSpPr>
        <p:spPr>
          <a:xfrm>
            <a:off x="0" y="1805325"/>
            <a:ext cx="91440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可以把 Serial 想成函數的集合，把一些有關聯的函數都放在同一個集合。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○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Serial.print();  —&gt; 來自哪個集合.函數名字();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這樣設計的理由：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Char char="○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避免同名函數，如果沒有 Serial. 直接用 print(); ，會和原本的 print(); 同名。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311700" y="1142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20">
                <a:latin typeface="Microsoft JhengHei"/>
                <a:ea typeface="Microsoft JhengHei"/>
                <a:cs typeface="Microsoft JhengHei"/>
                <a:sym typeface="Microsoft JhengHei"/>
              </a:rPr>
              <a:t>內建函數</a:t>
            </a:r>
            <a:endParaRPr b="1" sz="242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311700" y="1142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20">
                <a:latin typeface="Microsoft JhengHei"/>
                <a:ea typeface="Microsoft JhengHei"/>
                <a:cs typeface="Microsoft JhengHei"/>
                <a:sym typeface="Microsoft JhengHei"/>
              </a:rPr>
              <a:t>內建函數 ( delay )</a:t>
            </a:r>
            <a:endParaRPr b="1" sz="242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184800" y="1715475"/>
            <a:ext cx="8774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delay();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 是開發板很重要的函數，開發板會一直重複執行 void loop(){}。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爲了避免執行過快必須使用 delay 函數。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基本語法</a:t>
            </a:r>
            <a:r>
              <a:rPr b="1" lang="zh-TW" sz="242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 判斷式</a:t>
            </a:r>
            <a:endParaRPr b="1" sz="242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311700" y="1152475"/>
            <a:ext cx="3409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最常用的判斷式：if-else 判斷式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50">
              <a:solidFill>
                <a:srgbClr val="595959"/>
              </a:solidFill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45348" l="30020" r="53646" t="32028"/>
          <a:stretch/>
        </p:blipFill>
        <p:spPr>
          <a:xfrm>
            <a:off x="311700" y="1602850"/>
            <a:ext cx="3964051" cy="308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2516750" y="1711600"/>
            <a:ext cx="17154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if-else判斷式</a:t>
            </a:r>
            <a:endParaRPr b="1"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的格式</a:t>
            </a:r>
            <a:endParaRPr b="1"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4623725" y="1602850"/>
            <a:ext cx="1892100" cy="957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if（判斷條件）{</a:t>
            </a:r>
            <a:endParaRPr sz="18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動作；</a:t>
            </a:r>
            <a:endParaRPr sz="18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8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4514975" y="2722900"/>
            <a:ext cx="42192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筆記：</a:t>
            </a:r>
            <a:endParaRPr b="1"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if 判斷式不一定需要有 else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迴圈（for）</a:t>
            </a:r>
            <a:endParaRPr b="1" sz="242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4667200" y="1017725"/>
            <a:ext cx="3655200" cy="424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72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定義一個變數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46618" l="30021" r="53210" t="31394"/>
          <a:stretch/>
        </p:blipFill>
        <p:spPr>
          <a:xfrm>
            <a:off x="268200" y="1152475"/>
            <a:ext cx="4060474" cy="299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/>
          <p:nvPr/>
        </p:nvSpPr>
        <p:spPr>
          <a:xfrm rot="10800000">
            <a:off x="1720525" y="1135225"/>
            <a:ext cx="2935800" cy="783000"/>
          </a:xfrm>
          <a:prstGeom prst="bentUpArrow">
            <a:avLst>
              <a:gd fmla="val 9537" name="adj1"/>
              <a:gd fmla="val 14271" name="adj2"/>
              <a:gd fmla="val 26981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 rot="10800000">
            <a:off x="2894500" y="1689925"/>
            <a:ext cx="1772700" cy="228300"/>
          </a:xfrm>
          <a:prstGeom prst="bentUpArrow">
            <a:avLst>
              <a:gd fmla="val 33311" name="adj1"/>
              <a:gd fmla="val 50000" name="adj2"/>
              <a:gd fmla="val 28581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 flipH="1">
            <a:off x="3655825" y="2200950"/>
            <a:ext cx="1000500" cy="1031400"/>
          </a:xfrm>
          <a:prstGeom prst="bentUpArrow">
            <a:avLst>
              <a:gd fmla="val 9537" name="adj1"/>
              <a:gd fmla="val 14271" name="adj2"/>
              <a:gd fmla="val 26981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 rot="-5400000">
            <a:off x="-47100" y="2353125"/>
            <a:ext cx="1098300" cy="3807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692400" y="2798975"/>
            <a:ext cx="626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完成動作後，重新進入迴圈</a:t>
            </a:r>
            <a:endParaRPr sz="18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周而復始</a:t>
            </a:r>
            <a:endParaRPr sz="18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4667200" y="1604750"/>
            <a:ext cx="3655200" cy="877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if 判斷式，如果判斷結果為 true，準備進入迴圈。</a:t>
            </a:r>
            <a:endParaRPr sz="1800">
              <a:solidFill>
                <a:srgbClr val="EEEEEE"/>
              </a:solidFill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4667200" y="2956325"/>
            <a:ext cx="3655200" cy="424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進入迴圈前，執行的動作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000000"/>
                </a:solidFill>
              </a:rPr>
              <a:t>迴圈（while）</a:t>
            </a:r>
            <a:endParaRPr b="1" sz="2800">
              <a:solidFill>
                <a:srgbClr val="000000"/>
              </a:solidFill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5080450" y="1017725"/>
            <a:ext cx="3471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與 for 迴圈的區別：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for 可以執行特定次數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while 則重複執行直到小括弧的判斷式為 false 才停止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36324" l="29528" r="57818" t="31181"/>
          <a:stretch/>
        </p:blipFill>
        <p:spPr>
          <a:xfrm>
            <a:off x="311700" y="1017713"/>
            <a:ext cx="2724374" cy="393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/>
          <p:nvPr/>
        </p:nvSpPr>
        <p:spPr>
          <a:xfrm rot="-5400000">
            <a:off x="-86925" y="2873050"/>
            <a:ext cx="1466400" cy="3864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880088" y="3553075"/>
            <a:ext cx="158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完成動作後，</a:t>
            </a:r>
            <a:endParaRPr sz="18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重新進入迴圈</a:t>
            </a:r>
            <a:endParaRPr sz="18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周而復始</a:t>
            </a:r>
            <a:endParaRPr sz="18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2" name="Google Shape;222;p29"/>
          <p:cNvSpPr/>
          <p:nvPr/>
        </p:nvSpPr>
        <p:spPr>
          <a:xfrm rot="10800000">
            <a:off x="1742300" y="2048650"/>
            <a:ext cx="1489500" cy="284400"/>
          </a:xfrm>
          <a:prstGeom prst="bentUpArrow">
            <a:avLst>
              <a:gd fmla="val 9537" name="adj1"/>
              <a:gd fmla="val 14271" name="adj2"/>
              <a:gd fmla="val 26981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3231800" y="1544350"/>
            <a:ext cx="1794300" cy="1569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if 判斷式，如果判斷結果為 true，進入迴圈，若為 false 則不進入。</a:t>
            </a:r>
            <a:endParaRPr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陣列（Array）</a:t>
            </a:r>
            <a:endParaRPr b="1" sz="242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4141750" y="1472275"/>
            <a:ext cx="4766400" cy="424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定義陣列，中括弧中的值為陣列大小 [ 整數 ]</a:t>
            </a:r>
            <a:endParaRPr sz="72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b="40907" l="29902" r="53091" t="30762"/>
          <a:stretch/>
        </p:blipFill>
        <p:spPr>
          <a:xfrm>
            <a:off x="311700" y="1152475"/>
            <a:ext cx="3645931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/>
          <p:nvPr/>
        </p:nvSpPr>
        <p:spPr>
          <a:xfrm rot="10800000">
            <a:off x="1633275" y="1700575"/>
            <a:ext cx="2501100" cy="195900"/>
          </a:xfrm>
          <a:prstGeom prst="bentUpArrow">
            <a:avLst>
              <a:gd fmla="val 9537" name="adj1"/>
              <a:gd fmla="val 14271" name="adj2"/>
              <a:gd fmla="val 26981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 flipH="1">
            <a:off x="2427125" y="2200950"/>
            <a:ext cx="1761600" cy="141300"/>
          </a:xfrm>
          <a:prstGeom prst="bentUpArrow">
            <a:avLst>
              <a:gd fmla="val 9537" name="adj1"/>
              <a:gd fmla="val 14271" name="adj2"/>
              <a:gd fmla="val 26981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4141750" y="2104050"/>
            <a:ext cx="4766400" cy="4242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定義元素：{ 元素1 , 元素2 , 元素3 }；</a:t>
            </a:r>
            <a:endParaRPr sz="72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34" name="Google Shape;234;p30"/>
          <p:cNvSpPr/>
          <p:nvPr/>
        </p:nvSpPr>
        <p:spPr>
          <a:xfrm flipH="1">
            <a:off x="2597650" y="3208725"/>
            <a:ext cx="1544100" cy="221100"/>
          </a:xfrm>
          <a:prstGeom prst="bentUpArrow">
            <a:avLst>
              <a:gd fmla="val 9537" name="adj1"/>
              <a:gd fmla="val 14271" name="adj2"/>
              <a:gd fmla="val 26981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4141750" y="3158950"/>
            <a:ext cx="4766400" cy="8544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Index，格式為：</a:t>
            </a:r>
            <a:endParaRPr sz="72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72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數據類型  陣列名字  [ Index ] ；</a:t>
            </a:r>
            <a:endParaRPr sz="7200">
              <a:solidFill>
                <a:srgbClr val="EEEEE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565750" y="152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學習目標：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906800" y="678450"/>
            <a:ext cx="5330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了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 C 語言基本架構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語言與 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 C 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的差異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 Monitor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基本語法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○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變數與數據類型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○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函式庫和函數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○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判斷式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○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迴圈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○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陣列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b="1"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語言基本架構</a:t>
            </a:r>
            <a:endParaRPr b="1" sz="2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11700" y="1152475"/>
            <a:ext cx="8520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爲了驅動開發板，需要使用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語言，透過程式碼控制開發板，實現想要的功能。</a:t>
            </a:r>
            <a:endParaRPr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基本結構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b="1" sz="1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29859" l="0" r="0" t="0"/>
          <a:stretch/>
        </p:blipFill>
        <p:spPr>
          <a:xfrm>
            <a:off x="311700" y="2130500"/>
            <a:ext cx="3126725" cy="27667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948225" y="4435500"/>
            <a:ext cx="239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 </a:t>
            </a:r>
            <a:r>
              <a:rPr b="1"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 C 語言</a:t>
            </a:r>
            <a:endParaRPr b="1"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220850" y="2217100"/>
            <a:ext cx="377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引用函式庫（#include）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2575984" y="2338154"/>
            <a:ext cx="1677600" cy="189000"/>
          </a:xfrm>
          <a:prstGeom prst="leftArrow">
            <a:avLst>
              <a:gd fmla="val 14698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 rot="-1275">
            <a:off x="2606133" y="2722287"/>
            <a:ext cx="1617300" cy="174000"/>
          </a:xfrm>
          <a:prstGeom prst="leftArrow">
            <a:avLst>
              <a:gd fmla="val 14698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 rot="1888">
            <a:off x="2035650" y="3092000"/>
            <a:ext cx="2185200" cy="259500"/>
          </a:xfrm>
          <a:prstGeom prst="leftArrow">
            <a:avLst>
              <a:gd fmla="val 14698" name="adj1"/>
              <a:gd fmla="val 67052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rot="1382">
            <a:off x="1985250" y="3885275"/>
            <a:ext cx="2238300" cy="188100"/>
          </a:xfrm>
          <a:prstGeom prst="leftArrow">
            <a:avLst>
              <a:gd fmla="val 14698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4220850" y="2593725"/>
            <a:ext cx="329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定義開發板上的針腳（#define）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220850" y="30521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初始化函數（void setup(){}）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253575" y="3756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主程式（void loop(){}）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Arduino C 和 C 語言的差異</a:t>
            </a:r>
            <a:endParaRPr b="1" sz="2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134175" y="245500"/>
            <a:ext cx="37035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4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 C</a:t>
            </a:r>
            <a:r>
              <a:rPr lang="zh-TW" sz="164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sz="164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274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40"/>
              <a:buFont typeface="Microsoft JhengHei"/>
              <a:buChar char="●"/>
            </a:pPr>
            <a:r>
              <a:rPr lang="zh-TW" sz="164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由開發板上的處理器運行程式</a:t>
            </a:r>
            <a:endParaRPr sz="164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27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40"/>
              <a:buFont typeface="Microsoft JhengHei"/>
              <a:buChar char="●"/>
            </a:pPr>
            <a:r>
              <a:rPr lang="zh-TW" sz="164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需要 void setup() 初始化開發板的狀態</a:t>
            </a:r>
            <a:endParaRPr sz="164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27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40"/>
              <a:buFont typeface="Microsoft JhengHei"/>
              <a:buChar char="●"/>
            </a:pPr>
            <a:r>
              <a:rPr lang="zh-TW" sz="164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loop() 作爲主程式并且不斷循環執行 void loop()</a:t>
            </a:r>
            <a:endParaRPr sz="164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22622" l="17211" r="0" t="5445"/>
          <a:stretch/>
        </p:blipFill>
        <p:spPr>
          <a:xfrm>
            <a:off x="311700" y="1175175"/>
            <a:ext cx="2433775" cy="26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794550" y="3288850"/>
            <a:ext cx="171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 C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33434" l="15857" r="27629" t="5608"/>
          <a:stretch/>
        </p:blipFill>
        <p:spPr>
          <a:xfrm>
            <a:off x="2806375" y="1175175"/>
            <a:ext cx="2266888" cy="26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3064563" y="3288850"/>
            <a:ext cx="17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 語言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175275" y="2799025"/>
            <a:ext cx="36213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C語言：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主要在電腦上運行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直接運行 int main()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 int main() 為主程式特定條件后回傳一個整數作爲回傳值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208650" y="1936800"/>
            <a:ext cx="87267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2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瞭解 C 語言和 </a:t>
            </a:r>
            <a:r>
              <a:rPr b="1" lang="zh-TW" sz="282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Arduino C </a:t>
            </a:r>
            <a:r>
              <a:rPr b="1" lang="zh-TW" sz="282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的差異即可</a:t>
            </a:r>
            <a:endParaRPr b="1" sz="282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2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本次主要教學開發板，而非電腦運行的 C 語言</a:t>
            </a:r>
            <a:endParaRPr b="1" sz="282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Serial Monitor</a:t>
            </a:r>
            <a:endParaRPr b="1" sz="2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375600" y="1563600"/>
            <a:ext cx="8392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電腦有顯示功能可以顯示數據（例如 “Hello,World!”）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開發板並沒有顯示功能，所以必須依賴 Serial Monitor 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 Monitor 是開發板借用電腦的顯示器回傳數據的重要工具，幫助開發者進行即時調整和數據觀察。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基本語法 - 變數與數據類型</a:t>
            </a:r>
            <a:endParaRPr b="1" sz="28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57200" y="1240975"/>
            <a:ext cx="8229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C語言的變數在定義的時候，必須要有確定的數據類型。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常用數據類型：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int（整數）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char（字符），1 bit 的字符，格式需用 ‘’ 標示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float（浮點數）， 3.1415926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boolean（邏輯），true 或 false （只有兩種狀態）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String（字串），大於 1 bit 的字符，格式需用 “ ” 標示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237075" y="949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定義變數</a:t>
            </a:r>
            <a:endParaRPr b="1" sz="2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25216" l="29212" r="49598" t="58692"/>
          <a:stretch/>
        </p:blipFill>
        <p:spPr>
          <a:xfrm>
            <a:off x="237075" y="1617675"/>
            <a:ext cx="3920875" cy="167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4864425" y="1867825"/>
            <a:ext cx="40425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所有的動作結束後必須以 『</a:t>
            </a:r>
            <a:r>
              <a:rPr b="1"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;  』 </a:t>
            </a:r>
            <a:endParaRPr b="1"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（分號）作爲區隔每一個動作的符號。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316200" y="3780725"/>
            <a:ext cx="1065600" cy="4134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變數類型</a:t>
            </a:r>
            <a:endParaRPr sz="16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" name="Google Shape;119;p20"/>
          <p:cNvSpPr/>
          <p:nvPr/>
        </p:nvSpPr>
        <p:spPr>
          <a:xfrm rot="-5400000">
            <a:off x="573898" y="3126938"/>
            <a:ext cx="550200" cy="4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469025" y="3780725"/>
            <a:ext cx="1065600" cy="4134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變數名稱</a:t>
            </a:r>
            <a:endParaRPr sz="16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1" name="Google Shape;121;p20"/>
          <p:cNvSpPr/>
          <p:nvPr/>
        </p:nvSpPr>
        <p:spPr>
          <a:xfrm rot="-5400000">
            <a:off x="1509261" y="3126950"/>
            <a:ext cx="550200" cy="4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 rot="-5400000">
            <a:off x="2683823" y="3126938"/>
            <a:ext cx="550200" cy="4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2627275" y="3780725"/>
            <a:ext cx="663300" cy="4134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</a:t>
            </a:r>
            <a:endParaRPr sz="16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869225" y="1994025"/>
            <a:ext cx="1886400" cy="5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基本語法</a:t>
            </a:r>
            <a:r>
              <a:rPr b="1" lang="zh-TW" sz="242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b="1" lang="zh-TW" sz="242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42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函式庫（Library）</a:t>
            </a:r>
            <a:endParaRPr b="1" sz="242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371900" y="2520525"/>
            <a:ext cx="1511400" cy="1326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函式庫</a:t>
            </a:r>
            <a:endParaRPr sz="20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（筆盒）</a:t>
            </a:r>
            <a:endParaRPr sz="20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2938375" y="2520525"/>
            <a:ext cx="1902900" cy="1326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引用 #include</a:t>
            </a:r>
            <a:endParaRPr sz="20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（獲得筆盒）</a:t>
            </a:r>
            <a:endParaRPr sz="20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2057438" y="2928225"/>
            <a:ext cx="706800" cy="5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5896350" y="2520525"/>
            <a:ext cx="1902900" cy="1326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使用函式庫的函數</a:t>
            </a:r>
            <a:endParaRPr sz="20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EE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（從筆盒拿筆出來寫字）</a:t>
            </a:r>
            <a:endParaRPr sz="2000">
              <a:solidFill>
                <a:srgbClr val="EEE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5015400" y="2928225"/>
            <a:ext cx="706800" cy="5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371900" y="4038675"/>
            <a:ext cx="37842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函式庫=&gt;筆盒（擁有各種工具/文具）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函數的集成體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5842050" y="4038675"/>
            <a:ext cx="19572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函數=&gt;工具/文具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實現各種功能</a:t>
            </a:r>
            <a:endParaRPr sz="16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311700" y="1017725"/>
            <a:ext cx="85206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將函式庫比喻為筆盒：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當需要寫字的時候可以去筆盒裡面尋找“筆”，得到筆並且直接使用，不需要從頭去製造一支筆。</a:t>
            </a:r>
            <a:endParaRPr sz="1800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